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70" r:id="rId7"/>
    <p:sldId id="273" r:id="rId8"/>
    <p:sldId id="274" r:id="rId9"/>
    <p:sldId id="272" r:id="rId10"/>
    <p:sldId id="275" r:id="rId11"/>
    <p:sldId id="276" r:id="rId12"/>
    <p:sldId id="271" r:id="rId13"/>
    <p:sldId id="259" r:id="rId14"/>
    <p:sldId id="260" r:id="rId15"/>
    <p:sldId id="266" r:id="rId16"/>
    <p:sldId id="277" r:id="rId17"/>
    <p:sldId id="280" r:id="rId18"/>
    <p:sldId id="267" r:id="rId19"/>
    <p:sldId id="308" r:id="rId20"/>
    <p:sldId id="278" r:id="rId21"/>
    <p:sldId id="279" r:id="rId22"/>
    <p:sldId id="268" r:id="rId23"/>
    <p:sldId id="281" r:id="rId24"/>
    <p:sldId id="282" r:id="rId25"/>
    <p:sldId id="269" r:id="rId26"/>
    <p:sldId id="284" r:id="rId27"/>
    <p:sldId id="286" r:id="rId28"/>
    <p:sldId id="287" r:id="rId29"/>
    <p:sldId id="295" r:id="rId30"/>
    <p:sldId id="283" r:id="rId31"/>
    <p:sldId id="288" r:id="rId32"/>
    <p:sldId id="290" r:id="rId33"/>
    <p:sldId id="289" r:id="rId34"/>
    <p:sldId id="291" r:id="rId35"/>
    <p:sldId id="285" r:id="rId36"/>
    <p:sldId id="293" r:id="rId37"/>
    <p:sldId id="261" r:id="rId38"/>
    <p:sldId id="262" r:id="rId39"/>
    <p:sldId id="294" r:id="rId40"/>
    <p:sldId id="297" r:id="rId41"/>
    <p:sldId id="298" r:id="rId42"/>
    <p:sldId id="299" r:id="rId43"/>
    <p:sldId id="296" r:id="rId44"/>
    <p:sldId id="305" r:id="rId45"/>
    <p:sldId id="306" r:id="rId46"/>
    <p:sldId id="307" r:id="rId47"/>
    <p:sldId id="300" r:id="rId48"/>
    <p:sldId id="301" r:id="rId49"/>
    <p:sldId id="302" r:id="rId50"/>
    <p:sldId id="303" r:id="rId51"/>
    <p:sldId id="304" r:id="rId52"/>
    <p:sldId id="2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18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F66BC-EDA4-ED3F-D9E0-CBE4681E9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DAA41-4864-B40A-81E7-7011E1559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9939A-4518-890B-5BC6-A9DB0C5EA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65428-28B2-ECAF-F1BA-62852F29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17D3-8CCC-1F1A-A718-DF592459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1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9184-3D4D-8019-475A-A791C32D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3AD91-4096-0EA1-D733-912053733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BC91-B26E-C462-EB36-F6CEE23B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A7AC9-C596-D757-8BE4-77A4DE7D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4B156-23F3-29EC-111A-9CF2A42A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2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5F187-4222-E042-CBCE-FEF6BD9D9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6D71C-7B35-B1AC-A1FD-8590EA674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054E0-5747-7870-35F3-572C3010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9F766-5243-99D0-5B7B-D3C0B3DF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CAA0-C48A-B332-BC17-CDBBD400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4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CB48-4A31-AAB9-4710-E9A86CAC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C2DB-819A-DC33-0F7A-1CBBF521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316DE-BD8C-8FD3-5662-A8F3C93E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230B-4F92-35A5-86D9-20A14A79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E807C-2BED-66BB-B66F-B4A47955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CC1C-954F-2190-6E37-9A23D234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56F0F-F6B3-8DA4-4736-0C36048B0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F14B-16D0-9037-7AFE-D1A90DAE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4530D-1E60-8662-41DB-A53A4E4E1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70EF-1B4B-7B3E-2BCA-1F9D0DC0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2F44-E9F5-426F-87D3-BEC57404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0FE8-C181-759B-0EA9-12B654BC0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5715E-9D26-2727-51E3-8936BB5CD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084C3-1967-5C37-AB63-B96F6176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D1AB6-332B-7A8F-D5E0-7B8D6A0F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75919-2FA5-2365-7B82-F6D57AC2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6379-01F7-8B6A-600B-7F490EF7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D72AD-F347-3D84-0C6B-053B45464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D019B-34F7-92AF-6ADA-1AF410F56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D9D8F-9162-0BC2-FC13-F5B8D0B044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A2A48-2D46-0AE2-687A-B328A63D8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DB197-44BD-982C-4579-E0D5D708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68574-8097-2138-59C0-9A5536D8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8B42A-8671-D538-5560-195283D3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8052-3D17-77AC-DDA4-916E2FFB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091CD-70BE-C2BB-F796-EABF6E83E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3FA8B-6025-381C-6F51-EBCCAB61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A07D3-ED8D-B048-21DA-4EBD904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9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78950-C18F-7862-C70A-8010FE85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198AA-E4A7-901D-CA34-745457F00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96A16-7897-79FB-81AA-7724FC30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5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2074-F91F-026E-3643-229A7738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52FC-1573-DF57-CC4A-24D43355E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56FF2-CA1B-C22E-B24F-42ACE3CE8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7542A-E407-41E3-8284-D8C60EA4B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A36B8-C0FC-38B7-A459-3D0A625A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135F-4EC6-48C0-3C7B-B040184A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3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2654-43DD-5500-1447-6D7B5A9E2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DB9C24-8CCC-2867-B333-010A3975E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A15D7-EF62-7F85-3C01-353347301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64DDF-53C3-1C55-66ED-36535381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3632F-F65E-EB46-E24A-166E061C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E7551-3F2B-B840-46EA-30BDCB8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34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7193B-5529-08B2-0978-447B18D6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1B68F-E6C7-2E0D-8B27-95DAE221F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4D871-DB5F-7253-EA80-5963B140B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2A5AF-9C6D-4B49-A9DF-7434B893DBCC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8F1F0-1A30-62BE-C112-D6F5875F9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F512E-B95A-48A9-BD99-59E8F3A20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708A8-DBA8-A64A-9046-0C13EF7D0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A032-7AE8-1318-0215-B576BCC76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6D6D7-90D8-0EC2-C7EB-2E799931B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Limited Dependent Variables Part 1</a:t>
            </a:r>
          </a:p>
          <a:p>
            <a:r>
              <a:rPr lang="en-US" dirty="0"/>
              <a:t>Review of Logit and </a:t>
            </a:r>
            <a:r>
              <a:rPr lang="en-US" dirty="0" err="1"/>
              <a:t>Probit</a:t>
            </a:r>
            <a:r>
              <a:rPr lang="en-US" dirty="0"/>
              <a:t> Estimators</a:t>
            </a:r>
          </a:p>
          <a:p>
            <a:r>
              <a:rPr lang="en-US" dirty="0"/>
              <a:t>Tobit Estimator</a:t>
            </a:r>
          </a:p>
        </p:txBody>
      </p:sp>
    </p:spTree>
    <p:extLst>
      <p:ext uri="{BB962C8B-B14F-4D97-AF65-F5344CB8AC3E}">
        <p14:creationId xmlns:p14="http://schemas.microsoft.com/office/powerpoint/2010/main" val="323211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/>
              </a:p>
              <a:p>
                <a:r>
                  <a:rPr lang="en-US" dirty="0"/>
                  <a:t>Sum across exponents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need to maximize the likelihood, so we’ll take the natural log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∑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gets us our log-likelihood function</a:t>
                </a:r>
              </a:p>
              <a:p>
                <a:pPr lvl="1"/>
                <a:r>
                  <a:rPr lang="en-US" dirty="0"/>
                  <a:t>We can now take the derivative and set it equal to 0 to find an estimate of the maximum likelihood estimator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18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gets us our log-likelihood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can now take the derivative and set it equal to 0 to find an estimate of the maximum likelihood estimator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result maximum likelihood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the Bernoulli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1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1934-3F1A-D0E6-2386-39B65964B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We use OLS to get estimates of the linear probability model (LPM)</a:t>
            </a:r>
          </a:p>
          <a:p>
            <a:pPr lvl="1"/>
            <a:r>
              <a:rPr lang="en-US" dirty="0"/>
              <a:t>Note that under classical linear model assumption the OLS estimator is the maximum likelihood estimator conditioned on explanatory variables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7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BEFB-379D-B465-6083-5B9555BB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Dependent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3873-306F-682F-1ABE-19A48FCE3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0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Binary Response Models</a:t>
                </a:r>
              </a:p>
              <a:p>
                <a:pPr lvl="1"/>
                <a:r>
                  <a:rPr lang="en-US" dirty="0"/>
                  <a:t>Are models for when we have a binary/dummy response</a:t>
                </a:r>
              </a:p>
              <a:p>
                <a:pPr lvl="1"/>
                <a:r>
                  <a:rPr lang="en-US" dirty="0"/>
                  <a:t>Binary responses takes on two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are mainly interested in response probability</a:t>
                </a:r>
              </a:p>
              <a:p>
                <a:pPr lvl="1"/>
                <a:r>
                  <a:rPr lang="en-US" dirty="0"/>
                  <a:t>What is the change in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marginal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have two binary response estimators</a:t>
                </a:r>
              </a:p>
              <a:p>
                <a:pPr lvl="1"/>
                <a:r>
                  <a:rPr lang="en-US" dirty="0"/>
                  <a:t>Our likelihood function of a Bernoulli distribution example leads into our discussion of Logit and </a:t>
                </a:r>
                <a:r>
                  <a:rPr lang="en-US" dirty="0" err="1"/>
                  <a:t>Probit</a:t>
                </a:r>
                <a:r>
                  <a:rPr lang="en-US" dirty="0"/>
                  <a:t>, since both Logit and </a:t>
                </a:r>
                <a:r>
                  <a:rPr lang="en-US" dirty="0" err="1"/>
                  <a:t>Probit</a:t>
                </a:r>
                <a:r>
                  <a:rPr lang="en-US" dirty="0"/>
                  <a:t> are estimators for binary responses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834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OLS estimator to estimate parameters in a linear probability model (LPM)</a:t>
                </a:r>
              </a:p>
              <a:p>
                <a:pPr lvl="1"/>
                <a:r>
                  <a:rPr lang="en-US" dirty="0"/>
                  <a:t>It does have its drawbacks, such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&lt;0,  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it as comparisons to estimates of marginal effects around the average using our Logit and </a:t>
                </a:r>
                <a:r>
                  <a:rPr lang="en-US" dirty="0" err="1"/>
                  <a:t>Probit</a:t>
                </a:r>
                <a:r>
                  <a:rPr lang="en-US" dirty="0"/>
                  <a:t> models</a:t>
                </a:r>
              </a:p>
              <a:p>
                <a:r>
                  <a:rPr lang="en-US" dirty="0"/>
                  <a:t>Sensitivity Tests</a:t>
                </a:r>
              </a:p>
              <a:p>
                <a:pPr lvl="1"/>
                <a:r>
                  <a:rPr lang="en-US" dirty="0"/>
                  <a:t>It is a good idea to compare the LPM estimates to our Logit or </a:t>
                </a:r>
                <a:r>
                  <a:rPr lang="en-US" dirty="0" err="1"/>
                  <a:t>Probit</a:t>
                </a:r>
                <a:r>
                  <a:rPr lang="en-US" dirty="0"/>
                  <a:t> estimates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9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To avoid LPM limitations, we have a generalized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takes on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map them to a value between 0 and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a real number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Logistic Response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cumulative logistic distribution usually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Probit</a:t>
                </a:r>
                <a:r>
                  <a:rPr lang="en-US" dirty="0"/>
                  <a:t> </a:t>
                </a:r>
                <a:r>
                  <a:rPr lang="en-US" dirty="0" err="1"/>
                  <a:t>Reponse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normal cumulative distribution function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PDF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2807-06C9-BA5B-0306-3C60E4A46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Response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nonlinear </a:t>
                </a:r>
              </a:p>
              <a:p>
                <a:pPr lvl="1"/>
                <a:r>
                  <a:rPr lang="en-US" dirty="0"/>
                  <a:t>It takes on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a value between 0 and 1</a:t>
                </a:r>
              </a:p>
              <a:p>
                <a:pPr lvl="1"/>
                <a:r>
                  <a:rPr lang="en-US" dirty="0"/>
                  <a:t>Cumulative logistic distribution (logit) is similar to the normal cumulative distribution function (</a:t>
                </a:r>
                <a:r>
                  <a:rPr lang="en-US" dirty="0" err="1"/>
                  <a:t>probit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Both Logit and </a:t>
                </a:r>
                <a:r>
                  <a:rPr lang="en-US" dirty="0" err="1"/>
                  <a:t>Probit</a:t>
                </a:r>
                <a:r>
                  <a:rPr lang="en-US" dirty="0"/>
                  <a:t> utilize a cumulative distribution functions</a:t>
                </a:r>
              </a:p>
              <a:p>
                <a:pPr lvl="1"/>
                <a:r>
                  <a:rPr lang="en-US" dirty="0"/>
                  <a:t>Both are increasing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→−∞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4AB64-1891-0155-7B69-6B1575F65A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82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generalized logistic/logit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Logit Model applied to our binary response logistic function</a:t>
                </a:r>
              </a:p>
              <a:p>
                <a:pPr lvl="1"/>
                <a:r>
                  <a:rPr lang="en-US" dirty="0"/>
                  <a:t>We have a Bernoulli/binominal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want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which is the probability of success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We need to link our probability of success to our model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We’ll use a logit transformation to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06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ABFA-7469-4F9C-BDAC-1C12E9CD2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C77DC-30F6-465E-FF32-E42E8F1BDC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logit function takes values between 0 and 1 and maps them to a value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Get the inverse function of the logit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inverse logit function takes values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2C77DC-30F6-465E-FF32-E42E8F1BDC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965" r="-603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00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08F7-70D0-E78D-78C3-D172F7D9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999D-685D-4CEA-883E-9FB5464D2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Maximum Likelihood Estimator</a:t>
            </a:r>
          </a:p>
          <a:p>
            <a:r>
              <a:rPr lang="en-US" dirty="0"/>
              <a:t>Binary Dependent Variables</a:t>
            </a:r>
          </a:p>
          <a:p>
            <a:pPr lvl="1"/>
            <a:r>
              <a:rPr lang="en-US" dirty="0"/>
              <a:t>Logit </a:t>
            </a:r>
          </a:p>
          <a:p>
            <a:pPr lvl="1"/>
            <a:r>
              <a:rPr lang="en-US" dirty="0" err="1"/>
              <a:t>Probit</a:t>
            </a:r>
            <a:endParaRPr lang="en-US" dirty="0"/>
          </a:p>
          <a:p>
            <a:r>
              <a:rPr lang="en-US" dirty="0"/>
              <a:t>Nonnegative Dependent Variables</a:t>
            </a:r>
          </a:p>
          <a:p>
            <a:pPr lvl="1"/>
            <a:r>
              <a:rPr lang="en-US" dirty="0"/>
              <a:t>Tobit – Corner Solution Response</a:t>
            </a:r>
          </a:p>
          <a:p>
            <a:r>
              <a:rPr lang="en-US" dirty="0"/>
              <a:t>Stata</a:t>
            </a:r>
          </a:p>
        </p:txBody>
      </p:sp>
    </p:spTree>
    <p:extLst>
      <p:ext uri="{BB962C8B-B14F-4D97-AF65-F5344CB8AC3E}">
        <p14:creationId xmlns:p14="http://schemas.microsoft.com/office/powerpoint/2010/main" val="163210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logit function takes values between 0 and 1 and maps them to a value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take the inverse of the logit function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inverse logit function takes values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02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Logit Model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coefficients from logit model are log odds </a:t>
                </a:r>
              </a:p>
              <a:p>
                <a:pPr lvl="1"/>
                <a:r>
                  <a:rPr lang="en-US" dirty="0"/>
                  <a:t>Not comparable to are coefficients in an OLS estimator</a:t>
                </a:r>
              </a:p>
              <a:p>
                <a:r>
                  <a:rPr lang="en-US" dirty="0"/>
                  <a:t>Taking the exponent of the coefficient will get us odds ratios</a:t>
                </a:r>
              </a:p>
              <a:p>
                <a:pPr lvl="1"/>
                <a:r>
                  <a:rPr lang="en-US" dirty="0"/>
                  <a:t>One way to interpret Logit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03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60CC-B4FC-DE7C-6806-E0DC7D72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Probit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Probit</a:t>
                </a:r>
                <a:r>
                  <a:rPr lang="en-US" dirty="0"/>
                  <a:t>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the integral of the standard normal density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It’s errors are distributed normally</a:t>
                </a:r>
              </a:p>
              <a:p>
                <a:r>
                  <a:rPr lang="en-US" dirty="0"/>
                  <a:t>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probit</a:t>
                </a:r>
                <a:r>
                  <a:rPr lang="en-US" dirty="0"/>
                  <a:t> function takes values between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maps them to values between 0 and 1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3C61EF-F7EC-C110-9721-4ED6372C4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52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E9F-1761-E9F3-7D26-63C8348D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OLS, since it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nonlinear</a:t>
                </a:r>
              </a:p>
              <a:p>
                <a:pPr lvl="1"/>
                <a:r>
                  <a:rPr lang="en-US" dirty="0"/>
                  <a:t>We will use the maximum likelihood estimator</a:t>
                </a:r>
              </a:p>
              <a:p>
                <a:r>
                  <a:rPr lang="en-US" dirty="0"/>
                  <a:t>How do we get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need to estimate the maximum likelihood estimator</a:t>
                </a:r>
              </a:p>
              <a:p>
                <a:pPr lvl="1"/>
                <a:r>
                  <a:rPr lang="en-US" dirty="0"/>
                  <a:t>We need the probability/density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Take the natural log of likelihood function for the log-likelihood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=ℓ(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29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BE9F-1761-E9F3-7D26-63C8348D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log-likelihood for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Maximum Likelihood Estimator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maximizes the log-likelihood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e>
                        </m:nary>
                      </m:e>
                    </m:func>
                  </m:oMath>
                </a14:m>
                <a:endParaRPr lang="en-US" b="1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Due to the nonlinearity of the maximization process, we cannot write a formula for the </a:t>
                </a:r>
                <a:r>
                  <a:rPr lang="en-US" dirty="0" err="1"/>
                  <a:t>probit</a:t>
                </a:r>
                <a:r>
                  <a:rPr lang="en-US" dirty="0"/>
                  <a:t> or logit maximum likelihood estimates</a:t>
                </a:r>
              </a:p>
              <a:p>
                <a:pPr lvl="1"/>
                <a:r>
                  <a:rPr lang="en-US" dirty="0"/>
                  <a:t>We estimate them through an through an iterative process until we approach our maximization</a:t>
                </a:r>
              </a:p>
              <a:p>
                <a:pPr lvl="1"/>
                <a:r>
                  <a:rPr lang="en-US" dirty="0"/>
                  <a:t>Under general conditions, MLE is unbiased, consistent, and asymptotically efficient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E6F00-481E-3E56-654F-94FE58CE5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47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D11-E713-BBFD-FF61-38C216B03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 vs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FE4E-B598-D0A1-8743-5EFFE44E6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logit cumulative density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a Logit estimator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normal cumulative density function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dirty="0" err="1"/>
                  <a:t>Probit</a:t>
                </a:r>
                <a:r>
                  <a:rPr lang="en-US" dirty="0"/>
                  <a:t> estimator</a:t>
                </a:r>
              </a:p>
              <a:p>
                <a:pPr lvl="1"/>
                <a:r>
                  <a:rPr lang="en-US" dirty="0"/>
                  <a:t>Its errors are distributed normally</a:t>
                </a:r>
              </a:p>
              <a:p>
                <a:r>
                  <a:rPr lang="en-US" dirty="0"/>
                  <a:t>Which one to use?</a:t>
                </a:r>
              </a:p>
              <a:p>
                <a:pPr lvl="1"/>
                <a:r>
                  <a:rPr lang="en-US" dirty="0"/>
                  <a:t>Wooldridge has a preference for </a:t>
                </a:r>
                <a:r>
                  <a:rPr lang="en-US" dirty="0" err="1"/>
                  <a:t>Probit</a:t>
                </a:r>
                <a:endParaRPr lang="en-US" dirty="0"/>
              </a:p>
              <a:p>
                <a:pPr lvl="1"/>
                <a:r>
                  <a:rPr lang="en-US" dirty="0"/>
                  <a:t>I have a bit of a preference for Logit</a:t>
                </a:r>
              </a:p>
              <a:p>
                <a:pPr lvl="1"/>
                <a:r>
                  <a:rPr lang="en-US" dirty="0"/>
                  <a:t>It doesn’t hurt to do both, but they will not be directly comparable until we look at marginal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1FE4E-B598-D0A1-8743-5EFFE44E6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8348-FCAC-EFDB-0BDC-D044E36E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32086-5045-19A3-01E7-D27308EB3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Likelihood Ratio (LR) test is typically used to test multiple exclusion restrictions in Logit or </a:t>
                </a:r>
                <a:r>
                  <a:rPr lang="en-US" dirty="0" err="1"/>
                  <a:t>Probit</a:t>
                </a:r>
                <a:endParaRPr lang="en-US" dirty="0"/>
              </a:p>
              <a:p>
                <a:pPr lvl="1"/>
                <a:r>
                  <a:rPr lang="en-US" dirty="0"/>
                  <a:t>The LR test is based on the difference in log-likelihood functions for the restricted and unrestricted models</a:t>
                </a:r>
              </a:p>
              <a:p>
                <a:pPr lvl="1"/>
                <a:r>
                  <a:rPr lang="en-US" dirty="0"/>
                  <a:t>Since MLE maximizes the log-likelihood, dropping variables leads to smaller or at least no larger log-likelihoods</a:t>
                </a:r>
              </a:p>
              <a:p>
                <a:r>
                  <a:rPr lang="en-US" dirty="0"/>
                  <a:t>Likelihood Ratio (LR) 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</m:oMath>
                </a14:m>
                <a:r>
                  <a:rPr lang="en-US" dirty="0"/>
                  <a:t> has an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distribution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restriction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value at the 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32086-5045-19A3-01E7-D27308EB3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65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8F7A-2508-69F8-26E8-5DF16CF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8DA1-0FDF-8C78-AD29-9BF173E1F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our models are nonlinear, no approach to interpretation will full describe the relationship</a:t>
            </a:r>
          </a:p>
          <a:p>
            <a:r>
              <a:rPr lang="en-US" dirty="0"/>
              <a:t>There are few ways to interpret the regression coefficients from logit and </a:t>
            </a:r>
            <a:r>
              <a:rPr lang="en-US" dirty="0" err="1"/>
              <a:t>probit</a:t>
            </a:r>
            <a:endParaRPr lang="en-US" dirty="0"/>
          </a:p>
          <a:p>
            <a:pPr lvl="1"/>
            <a:r>
              <a:rPr lang="en-US" dirty="0"/>
              <a:t>Odds Ratios</a:t>
            </a:r>
          </a:p>
          <a:p>
            <a:pPr lvl="1"/>
            <a:r>
              <a:rPr lang="en-US" dirty="0"/>
              <a:t>Predicted Probabilities</a:t>
            </a:r>
          </a:p>
          <a:p>
            <a:pPr lvl="1"/>
            <a:r>
              <a:rPr lang="en-US" dirty="0"/>
              <a:t>Marginal Effects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70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D81-4C8B-E345-9F56-EB94DD9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Odds Ratios</a:t>
                </a:r>
              </a:p>
              <a:p>
                <a:pPr lvl="1"/>
                <a:r>
                  <a:rPr lang="en-US" dirty="0"/>
                  <a:t>For logit, we get can get odds ratios by taking the exponential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dirty="0"/>
                  <a:t>  are the odds of observing a positive outcome relative to a negative one</a:t>
                </a:r>
              </a:p>
              <a:p>
                <a:pPr lvl="1"/>
                <a:r>
                  <a:rPr lang="en-US" dirty="0"/>
                  <a:t>In my opinion, odds ratios are odd</a:t>
                </a:r>
              </a:p>
              <a:p>
                <a:pPr lvl="1"/>
                <a:r>
                  <a:rPr lang="en-US" dirty="0"/>
                  <a:t>Medical/Health fields love them, but we focus on marginal effects</a:t>
                </a:r>
              </a:p>
              <a:p>
                <a:r>
                  <a:rPr lang="en-US" dirty="0"/>
                  <a:t>Benefit</a:t>
                </a:r>
              </a:p>
              <a:p>
                <a:pPr lvl="1"/>
                <a:r>
                  <a:rPr lang="en-US" dirty="0"/>
                  <a:t>A one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does not depend on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014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1D81-4C8B-E345-9F56-EB94DD9C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Logit and </a:t>
            </a:r>
            <a:r>
              <a:rPr lang="en-US" dirty="0" err="1"/>
              <a:t>Probit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Predicted Probabilities</a:t>
                </a:r>
              </a:p>
              <a:p>
                <a:pPr lvl="1"/>
                <a:r>
                  <a:rPr lang="en-US" dirty="0"/>
                  <a:t>We can predict the 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Logit: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Probit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Useful for machine learning applications, but not as helpful for comparing to OLS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76758C-8FC1-F7F5-CD58-42AA5CE1A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72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have covered continuous variables so far</a:t>
                </a:r>
              </a:p>
              <a:p>
                <a:pPr lvl="1"/>
                <a:r>
                  <a:rPr lang="en-US" dirty="0"/>
                  <a:t>We may have log-transformed our dependent variable, but they still have been continuous</a:t>
                </a:r>
              </a:p>
              <a:p>
                <a:r>
                  <a:rPr lang="en-US" dirty="0"/>
                  <a:t>We will cover limited dependent variables</a:t>
                </a:r>
              </a:p>
              <a:p>
                <a:pPr lvl="1"/>
                <a:r>
                  <a:rPr lang="en-US" dirty="0"/>
                  <a:t>Limited dependent variables are dependent variables whose range of values is substantially restricted</a:t>
                </a:r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[0, 1, 2, 3, 4, 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Some are limited between 0 and 1</a:t>
                </a:r>
              </a:p>
              <a:p>
                <a:r>
                  <a:rPr lang="en-US" dirty="0"/>
                  <a:t>Some are limited to positive values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88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8F7A-2508-69F8-26E8-5DF16CF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8DA1-0FDF-8C78-AD29-9BF173E1FB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Marginal effects are more straightforward to interpret and usually preferred in economic literature</a:t>
                </a:r>
              </a:p>
              <a:p>
                <a:pPr lvl="1"/>
                <a:r>
                  <a:rPr lang="en-US" dirty="0"/>
                  <a:t>We want to know what the change in response probability with a change in x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</m:d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Since Logit and </a:t>
                </a:r>
                <a:r>
                  <a:rPr lang="en-US" dirty="0" err="1"/>
                  <a:t>Probit</a:t>
                </a:r>
                <a:r>
                  <a:rPr lang="en-US" dirty="0"/>
                  <a:t> are nonlinear, the marginal effects differs along x since it depends on the scale factor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we can do is set the other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interesting values, such as mean, median, lower, or upper quartiles, but means are usually used</a:t>
                </a:r>
              </a:p>
              <a:p>
                <a:r>
                  <a:rPr lang="en-US" dirty="0"/>
                  <a:t>Marginal Effects</a:t>
                </a:r>
              </a:p>
              <a:p>
                <a:pPr lvl="1"/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Average Marginal Effects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688DA1-0FDF-8C78-AD29-9BF173E1F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25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2603-BE90-0556-97E9-77233C74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 at the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One way to estimate the marginal effect is to set all other values at the average</a:t>
                </a:r>
              </a:p>
              <a:p>
                <a:r>
                  <a:rPr lang="en-US" dirty="0"/>
                  <a:t>We want to know the change in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set the other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their average</a:t>
                </a:r>
              </a:p>
              <a:p>
                <a:r>
                  <a:rPr lang="en-US" dirty="0"/>
                  <a:t>Our scale factors becomes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Marginal Effect at the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𝑀𝐸𝐴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/>
                  <a:t> is a logistic cumulative density function for logit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is a normal cumulative density function for </a:t>
                </a:r>
                <a:r>
                  <a:rPr lang="en-US" dirty="0" err="1"/>
                  <a:t>probit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51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2603-BE90-0556-97E9-77233C74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 at the 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potential issues with Marginal Effect at the Average</a:t>
                </a:r>
              </a:p>
              <a:p>
                <a:r>
                  <a:rPr lang="en-US" dirty="0"/>
                  <a:t>If explanatory variables are discrete, categorical, or binary</a:t>
                </a:r>
              </a:p>
              <a:p>
                <a:pPr lvl="1"/>
                <a:r>
                  <a:rPr lang="en-US" dirty="0"/>
                  <a:t>They do not represent anyone, they just represent averages</a:t>
                </a:r>
              </a:p>
              <a:p>
                <a:pPr lvl="1"/>
                <a:r>
                  <a:rPr lang="en-US" dirty="0"/>
                  <a:t>If the mean of age is 47.6, then it makes sense</a:t>
                </a:r>
              </a:p>
              <a:p>
                <a:pPr lvl="1"/>
                <a:r>
                  <a:rPr lang="en-US" dirty="0"/>
                  <a:t>What does it mean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𝑓𝑒𝑚𝑎𝑙𝑒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=.52</m:t>
                    </m:r>
                  </m:oMath>
                </a14:m>
                <a:r>
                  <a:rPr lang="en-US" dirty="0"/>
                  <a:t>? </a:t>
                </a:r>
              </a:p>
              <a:p>
                <a:r>
                  <a:rPr lang="en-US" dirty="0"/>
                  <a:t>Transformed continuous variables may not be clear to set at averages</a:t>
                </a:r>
              </a:p>
              <a:p>
                <a:pPr lvl="1"/>
                <a:r>
                  <a:rPr lang="en-US" dirty="0"/>
                  <a:t>If we have a log-transformed or quadratic of a explanatory variable</a:t>
                </a:r>
              </a:p>
              <a:p>
                <a:pPr lvl="1"/>
                <a:r>
                  <a:rPr lang="en-US" dirty="0"/>
                  <a:t>Do we use the average?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𝑠𝑎𝑙𝑒𝑠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𝑠𝑎𝑙𝑒𝑠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B582B7-9770-1A81-CCD4-0685C8F7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06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3110-1E6A-6ED3-B030-F4C32E964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FEE48-1787-8832-D37F-91C32BF9B3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Another method to estimate marginal effects is to average individual partial effects across the sample</a:t>
                </a:r>
              </a:p>
              <a:p>
                <a:r>
                  <a:rPr lang="en-US" dirty="0"/>
                  <a:t>We take the average of all marginal effects across observations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𝐴𝑀𝐸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Uses actual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Potential Problem</a:t>
                </a:r>
              </a:p>
              <a:p>
                <a:pPr lvl="1"/>
                <a:r>
                  <a:rPr lang="en-US" dirty="0"/>
                  <a:t>We will fix some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then use the actual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Potentially we can set someone as female even though they are male</a:t>
                </a:r>
              </a:p>
              <a:p>
                <a:pPr lvl="1"/>
                <a:r>
                  <a:rPr lang="en-US" dirty="0"/>
                  <a:t>For an observation, we will treat that person as female whether or not they are and then use all of the other observation as is.</a:t>
                </a:r>
              </a:p>
              <a:p>
                <a:r>
                  <a:rPr lang="en-US" dirty="0"/>
                  <a:t>You can do a sensitivity test between MEA or AME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1FEE48-1787-8832-D37F-91C32BF9B3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0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DF53-4F02-A45F-E08F-66ABD6AC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BB519-422E-099C-887D-FF8A27DCC3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Discrete Marginal Change</a:t>
                </a:r>
              </a:p>
              <a:p>
                <a:pPr lvl="1"/>
                <a:r>
                  <a:rPr lang="en-US" dirty="0"/>
                  <a:t>Using AME, we can see that a one unit change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Binary Change</a:t>
                </a:r>
              </a:p>
              <a:p>
                <a:pPr lvl="1"/>
                <a:r>
                  <a:rPr lang="en-US" dirty="0"/>
                  <a:t>Using AME, we can see what happens when we had an employment program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Marginal Effects can change along the nonlinear regression</a:t>
                </a:r>
              </a:p>
              <a:p>
                <a:pPr lvl="1"/>
                <a:r>
                  <a:rPr lang="en-US" dirty="0"/>
                  <a:t>We can use Stata to estimate these marginal effects with at option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BB519-422E-099C-887D-FF8A27DCC3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2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1CC4-8196-73D1-C201-77FF84C7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DB00-7C99-10D1-CFFA-A6E4BBA4D6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Percent Correctly Predicted</a:t>
                </a:r>
              </a:p>
              <a:p>
                <a:pPr lvl="1"/>
                <a:r>
                  <a:rPr lang="en-US" dirty="0"/>
                  <a:t>The percentage of times the predicted zero or one coincide with the actual</a:t>
                </a:r>
              </a:p>
              <a:p>
                <a:pPr lvl="1"/>
                <a:r>
                  <a:rPr lang="en-US" dirty="0"/>
                  <a:t>Problem: where do you set the cutoff?</a:t>
                </a:r>
              </a:p>
              <a:p>
                <a:r>
                  <a:rPr lang="en-US" dirty="0"/>
                  <a:t>Pseudo R-Squared</a:t>
                </a:r>
              </a:p>
              <a:p>
                <a:pPr lvl="1"/>
                <a:r>
                  <a:rPr lang="en-US" dirty="0"/>
                  <a:t>McFadden (1974) suggested a measure as a measure of goodness-of-fit for limited dependent variables</a:t>
                </a:r>
              </a:p>
              <a:p>
                <a:pPr lvl="1"/>
                <a:r>
                  <a:rPr lang="en-US" dirty="0"/>
                  <a:t>Pseudo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𝑢𝑟</m:t>
                        </m:r>
                      </m:sub>
                    </m:sSub>
                  </m:oMath>
                </a14:m>
                <a:r>
                  <a:rPr lang="en-US" dirty="0"/>
                  <a:t> is the log-likelihood for the estimated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log-likelihood with only the intercept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BEDB00-7C99-10D1-CFFA-A6E4BBA4D6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912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DF4-905D-6348-EAC1-C0AC20C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 on Logit and </a:t>
            </a:r>
            <a:r>
              <a:rPr lang="en-US" dirty="0" err="1"/>
              <a:t>Probit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0952-2B61-2F5E-64A6-C439F777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Multinomial Logit</a:t>
            </a:r>
          </a:p>
          <a:p>
            <a:pPr lvl="1"/>
            <a:r>
              <a:rPr lang="en-US" dirty="0"/>
              <a:t>When we have a categorical variable as an outcome</a:t>
            </a:r>
          </a:p>
          <a:p>
            <a:pPr lvl="1"/>
            <a:r>
              <a:rPr lang="en-US" dirty="0"/>
              <a:t>Example: Employed, Unemployed, and Not in the Labor Force</a:t>
            </a:r>
          </a:p>
          <a:p>
            <a:r>
              <a:rPr lang="en-US" dirty="0"/>
              <a:t>Ordinal Logit</a:t>
            </a:r>
          </a:p>
          <a:p>
            <a:pPr lvl="1"/>
            <a:r>
              <a:rPr lang="en-US" dirty="0"/>
              <a:t>We have a categorical outcomes that has ordinal values (or rank values)</a:t>
            </a:r>
          </a:p>
          <a:p>
            <a:r>
              <a:rPr lang="en-US" dirty="0"/>
              <a:t>I recommend Regression Models for Categorical Dependent Variables Using Stata</a:t>
            </a:r>
          </a:p>
          <a:p>
            <a:pPr lvl="1"/>
            <a:r>
              <a:rPr lang="en-US" dirty="0"/>
              <a:t>Long and Freese </a:t>
            </a:r>
          </a:p>
          <a:p>
            <a:pPr lvl="1"/>
            <a:r>
              <a:rPr lang="en-US" dirty="0"/>
              <a:t>There is a 2014 edition with margins command</a:t>
            </a:r>
          </a:p>
          <a:p>
            <a:pPr lvl="1"/>
            <a:r>
              <a:rPr lang="en-US" dirty="0"/>
              <a:t>There is also a 2005 edition with the old </a:t>
            </a:r>
            <a:r>
              <a:rPr lang="en-US" dirty="0" err="1"/>
              <a:t>mfx</a:t>
            </a:r>
            <a:r>
              <a:rPr lang="en-US" dirty="0"/>
              <a:t> command, but odds ratios and predicted probabilities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195436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5D83-E9DC-7B26-3D0B-A98E23DB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Nonnegative Dependent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63662-732C-18FF-D7CC-1FE66EC0D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6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7AD7-2C47-53EF-5485-6192D7A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Nonnegative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2BD9-7852-14FB-D41B-4FA576A084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two estimator that take nonnegative values</a:t>
                </a:r>
              </a:p>
              <a:p>
                <a:pPr lvl="1"/>
                <a:r>
                  <a:rPr lang="en-US" dirty="0"/>
                  <a:t>Our binary variables take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happens when we have values that are greater than or equal to 0?</a:t>
                </a:r>
              </a:p>
              <a:p>
                <a:r>
                  <a:rPr lang="en-US" dirty="0"/>
                  <a:t>Tobit Estimator</a:t>
                </a:r>
              </a:p>
              <a:p>
                <a:pPr lvl="1"/>
                <a:r>
                  <a:rPr lang="en-US" dirty="0"/>
                  <a:t>This estimator looks at censured values, especially corner solutions at 0</a:t>
                </a:r>
              </a:p>
              <a:p>
                <a:r>
                  <a:rPr lang="en-US" dirty="0"/>
                  <a:t>Poisson Estimator</a:t>
                </a:r>
              </a:p>
              <a:p>
                <a:pPr lvl="1"/>
                <a:r>
                  <a:rPr lang="en-US" dirty="0"/>
                  <a:t>Also known as a count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C02BD9-7852-14FB-D41B-4FA576A084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874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a distribution of a dependent variable has a corner solution response</a:t>
                </a:r>
              </a:p>
              <a:p>
                <a:pPr lvl="1"/>
                <a:r>
                  <a:rPr lang="en-US" dirty="0"/>
                  <a:t>The variable has a nontrivial number of zeros for a fraction of the population of interest</a:t>
                </a:r>
              </a:p>
              <a:p>
                <a:pPr lvl="1"/>
                <a:r>
                  <a:rPr lang="en-US" dirty="0"/>
                  <a:t>Beyond 0, the distribution is roughly continuous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∈[0,∞)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 example: number of packs of cigarettes consumed</a:t>
                </a:r>
              </a:p>
              <a:p>
                <a:pPr lvl="1"/>
                <a:r>
                  <a:rPr lang="en-US" dirty="0"/>
                  <a:t>There is a large fraction of the population who choose to not consume cigarettes</a:t>
                </a:r>
              </a:p>
              <a:p>
                <a:pPr lvl="1"/>
                <a:r>
                  <a:rPr lang="en-US" dirty="0"/>
                  <a:t>There are is another fraction of the population that does consume cigarettes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01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economic variables, we may be limited to only positive values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Number of hours may be limited between 0 and 60 per week</a:t>
                </a:r>
              </a:p>
              <a:p>
                <a:pPr lvl="1"/>
                <a:r>
                  <a:rPr lang="en-US" dirty="0"/>
                  <a:t>Number of arrests</a:t>
                </a:r>
              </a:p>
              <a:p>
                <a:pPr lvl="1"/>
                <a:r>
                  <a:rPr lang="en-US" dirty="0"/>
                  <a:t>Hourly wage cannot be below zero</a:t>
                </a:r>
              </a:p>
              <a:p>
                <a:pPr lvl="1"/>
                <a:r>
                  <a:rPr lang="en-US" dirty="0"/>
                  <a:t>Nominal interest rate cannot go below zero (real can though)</a:t>
                </a:r>
              </a:p>
              <a:p>
                <a:r>
                  <a:rPr lang="en-US" dirty="0"/>
                  <a:t>When our dependent variable is discrete with a limited number of values</a:t>
                </a:r>
              </a:p>
              <a:p>
                <a:pPr lvl="1"/>
                <a:r>
                  <a:rPr lang="en-US" dirty="0"/>
                  <a:t>We may need a special treatment, since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may not be continuous</a:t>
                </a:r>
              </a:p>
              <a:p>
                <a:pPr lvl="1"/>
                <a:r>
                  <a:rPr lang="en-US" dirty="0"/>
                  <a:t>Using OLS may have drawbacks or be inappropriate depending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5821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 continuous over positive values and take on zero with positive probability</a:t>
                </a:r>
              </a:p>
              <a:p>
                <a:pPr lvl="1"/>
                <a:r>
                  <a:rPr lang="en-US" dirty="0"/>
                  <a:t>We want to estimate 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Tobit Model</a:t>
                </a:r>
              </a:p>
              <a:p>
                <a:pPr lvl="1"/>
                <a:r>
                  <a:rPr lang="en-US" dirty="0"/>
                  <a:t>We have a latent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observed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satisfies the classical linear model assumption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92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Probability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the error term residual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the standard deviation of the error term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is a indicator function: when true it is equal to 1 and when false it is equal to 0</a:t>
                </a:r>
              </a:p>
              <a:p>
                <a:r>
                  <a:rPr lang="en-US" dirty="0"/>
                  <a:t>The probability density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is distributed normally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distributed in a cumulative density function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Both depend on the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of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133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Log-likelihood Function for each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get estimates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through maximizing the log-likelihood</a:t>
                </a:r>
              </a:p>
              <a:p>
                <a:pPr lvl="1"/>
                <a:r>
                  <a:rPr lang="en-US" dirty="0"/>
                  <a:t>The maximum likelihood estimators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obtained by maximizing the log-likelihood function through iterative steps where we find a maxima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5766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F8BDE-DC3E-D8F3-4A2E-B2963859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could use an OLS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end up with negative predicted values</a:t>
                </a:r>
              </a:p>
              <a:p>
                <a:pPr lvl="1"/>
                <a:r>
                  <a:rPr lang="en-US" dirty="0"/>
                  <a:t>Constant marginal effect will be misleading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will likely be heteroskedastic</a:t>
                </a:r>
              </a:p>
              <a:p>
                <a:r>
                  <a:rPr lang="en-US" dirty="0"/>
                  <a:t>Using OLS for a corner solution is similar to omitted variable bias</a:t>
                </a:r>
              </a:p>
              <a:p>
                <a:pPr lvl="1"/>
                <a:r>
                  <a:rPr lang="en-US" dirty="0"/>
                  <a:t>For positive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is a Inverse Mills Ratio – the ratio of Standard Normal Probability Density Function over Standard Normal Cumulative Density Function –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726C2-A5BE-3891-3706-798C5D442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32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>
            <a:extLst>
              <a:ext uri="{FF2B5EF4-FFF2-40B4-BE49-F238E27FC236}">
                <a16:creationId xmlns:a16="http://schemas.microsoft.com/office/drawing/2014/main" id="{26143A74-D62E-38C8-756E-F1482BB42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2">
            <a:extLst>
              <a:ext uri="{FF2B5EF4-FFF2-40B4-BE49-F238E27FC236}">
                <a16:creationId xmlns:a16="http://schemas.microsoft.com/office/drawing/2014/main" id="{690C0133-C548-1596-1A25-F5D247F6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>
            <a:extLst>
              <a:ext uri="{FF2B5EF4-FFF2-40B4-BE49-F238E27FC236}">
                <a16:creationId xmlns:a16="http://schemas.microsoft.com/office/drawing/2014/main" id="{726154B3-D23E-CC12-E5F1-D4116A7E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461964"/>
            <a:ext cx="8677275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 first, it might seem that the OLS and Tobit estimators have similar outputs</a:t>
                </a:r>
              </a:p>
              <a:p>
                <a:pPr lvl="1"/>
                <a:r>
                  <a:rPr lang="en-US" dirty="0"/>
                  <a:t>However, we need to be careful not to make that interpretation</a:t>
                </a:r>
              </a:p>
              <a:p>
                <a:r>
                  <a:rPr lang="en-US" dirty="0"/>
                  <a:t>We want to compare marginal effects between OLS and Tobit</a:t>
                </a:r>
              </a:p>
              <a:p>
                <a:pPr lvl="1"/>
                <a:r>
                  <a:rPr lang="en-US" dirty="0"/>
                  <a:t>Our marginal effect for Tobit will vary depending upon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make our Tobit marginal effect comparable to the OLS marginal effect we need an adjustment factor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1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Adjustment factors can be obtained in two different ways for continuous variables</a:t>
                </a:r>
              </a:p>
              <a:p>
                <a:pPr lvl="1"/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Average Marginal Effects</a:t>
                </a:r>
              </a:p>
              <a:p>
                <a:r>
                  <a:rPr lang="en-US" dirty="0"/>
                  <a:t>Marginal Effects at the Average</a:t>
                </a:r>
              </a:p>
              <a:p>
                <a:pPr lvl="1"/>
                <a:r>
                  <a:rPr lang="en-US" dirty="0"/>
                  <a:t>Can be calculated by setting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at the means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dirty="0"/>
                  <a:t> is the scale factor</a:t>
                </a:r>
              </a:p>
              <a:p>
                <a:pPr lvl="1"/>
                <a:r>
                  <a:rPr lang="en-US" dirty="0"/>
                  <a:t>The scale factor can be used to compare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𝑇𝑜𝑏𝑖𝑡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scale factor will also be between 0 and 1,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maps values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a value between 0 and 1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895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Average Marginal Effects</a:t>
                </a:r>
              </a:p>
              <a:p>
                <a:pPr lvl="1"/>
                <a:r>
                  <a:rPr lang="en-US" dirty="0"/>
                  <a:t>We compute the scale factor for average marginal effects to be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also estimates the scale factor can be used to compare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𝑇𝑜𝑏𝑖𝑡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scale factor will also be between 0 and 1,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maps values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to a value between 0 and 1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31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DDF9-33CD-F75F-5E1E-50C62FBE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Binary Response</a:t>
                </a:r>
              </a:p>
              <a:p>
                <a:pPr lvl="1"/>
                <a:r>
                  <a:rPr lang="en-US" dirty="0"/>
                  <a:t>We may have a Yes/No answer with a binary response</a:t>
                </a:r>
              </a:p>
              <a:p>
                <a:pPr lvl="1"/>
                <a:r>
                  <a:rPr lang="en-US" dirty="0"/>
                  <a:t>Ex: Employed or Unemployed; In Labor Force or Out of Labor Force</a:t>
                </a:r>
              </a:p>
              <a:p>
                <a:r>
                  <a:rPr lang="en-US" dirty="0"/>
                  <a:t>Corner Solution</a:t>
                </a:r>
              </a:p>
              <a:p>
                <a:pPr lvl="1"/>
                <a:r>
                  <a:rPr lang="en-US" dirty="0"/>
                  <a:t>Optimizing behavior may lead to a corner solution where </a:t>
                </a:r>
                <a:r>
                  <a:rPr lang="en-US" dirty="0" err="1"/>
                  <a:t>nontrival</a:t>
                </a:r>
                <a:r>
                  <a:rPr lang="en-US" dirty="0"/>
                  <a:t> portion of customers use 0 amounts of a good or service </a:t>
                </a:r>
              </a:p>
              <a:p>
                <a:pPr lvl="1"/>
                <a:r>
                  <a:rPr lang="en-US" dirty="0"/>
                  <a:t>Ex: Smoking, Hours worked </a:t>
                </a:r>
              </a:p>
              <a:p>
                <a:r>
                  <a:rPr lang="en-US" dirty="0"/>
                  <a:t>Nonnegative Integer values</a:t>
                </a:r>
              </a:p>
              <a:p>
                <a:pPr lvl="1"/>
                <a:r>
                  <a:rPr lang="en-US" dirty="0"/>
                  <a:t>We may have count variables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takes on discrete integers in small values</a:t>
                </a:r>
              </a:p>
              <a:p>
                <a:pPr lvl="1"/>
                <a:r>
                  <a:rPr lang="en-US" dirty="0"/>
                  <a:t>Ex: Number of car accidents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A1FBD3-8578-3BCA-4D63-F3A85BA99E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8344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F98A-42C4-4B6D-FCE8-487F061E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Tobit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Comparing marginal change in discrete variables is not quite as straightforward</a:t>
                </a:r>
              </a:p>
              <a:p>
                <a:pPr lvl="1"/>
                <a:r>
                  <a:rPr lang="en-US" dirty="0"/>
                  <a:t>For Tobit, we should look at the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:r>
                  <a:rPr lang="en-US" dirty="0"/>
                  <a:t>We 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compute the difference for each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or the average marginal effects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967FA6-0F3A-2D99-19A3-12354C38C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709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E73E-3D14-A8A3-E941-0EDF0819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458D-3F8C-21C2-E4AF-C8395D92A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Other Limited Dependent</a:t>
            </a:r>
          </a:p>
          <a:p>
            <a:pPr lvl="1"/>
            <a:r>
              <a:rPr lang="en-US" dirty="0"/>
              <a:t>Censored</a:t>
            </a:r>
          </a:p>
          <a:p>
            <a:pPr lvl="1"/>
            <a:r>
              <a:rPr lang="en-US" dirty="0"/>
              <a:t>Truncated</a:t>
            </a:r>
          </a:p>
          <a:p>
            <a:pPr lvl="1"/>
            <a:r>
              <a:rPr lang="en-US" dirty="0"/>
              <a:t>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96514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AB59-8912-5005-71DB-626B0A12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A3278-790D-2DE3-8BE8-B153B5D2B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Maximum Likelihood Estimation</a:t>
                </a:r>
              </a:p>
              <a:p>
                <a:pPr lvl="1"/>
                <a:r>
                  <a:rPr lang="en-US" dirty="0"/>
                  <a:t>For our nonlinear models, we will use maximum likelihood estimator and maximum likelihood estimation to get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It is an indispensable tool for nonlinear models</a:t>
                </a:r>
              </a:p>
              <a:p>
                <a:r>
                  <a:rPr lang="en-US" dirty="0"/>
                  <a:t>We have a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We want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probability/likelihood for the data we observe</a:t>
                </a:r>
              </a:p>
              <a:p>
                <a:pPr lvl="1"/>
                <a:r>
                  <a:rPr lang="en-US" dirty="0"/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as a generalized unknown parameter, such as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40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be an identical, independent distributed random sample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has a probability density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US" dirty="0"/>
                  <a:t> vector of parameters that characterize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“;” is a just a “grand” comma </a:t>
                </a:r>
              </a:p>
              <a:p>
                <a:pPr lvl="1"/>
                <a:r>
                  <a:rPr lang="en-US" dirty="0"/>
                  <a:t>Our probability density function depends upon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55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28E8-336C-9A5A-2B59-6770B045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joint density distribution of the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product of marginal densities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∗…∗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likelihood function is just the product of marginal densities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Maximum Likelihood Estimator </a:t>
                </a:r>
              </a:p>
              <a:p>
                <a:pPr lvl="1"/>
                <a:r>
                  <a:rPr lang="en-US" dirty="0"/>
                  <a:t>We need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likelihood function</a:t>
                </a:r>
              </a:p>
              <a:p>
                <a:pPr lvl="1"/>
                <a:r>
                  <a:rPr lang="en-US" b="0" dirty="0"/>
                  <a:t>We want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maximizes the probability/likelihood for the data we observe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71934-3F1A-D0E6-2386-39B65964B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13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9BF8-77F9-8BDD-7C24-59C11EB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Bernoulli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 Bernoulli random variables with an unknown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the probability density function of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We need to find the maximum likelihood estimator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probability density function of Bernoulli random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on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F2706F-1FAF-3FC6-1701-A067EA139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 b="-5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1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44238</TotalTime>
  <Words>3385</Words>
  <Application>Microsoft Macintosh PowerPoint</Application>
  <PresentationFormat>Widescreen</PresentationFormat>
  <Paragraphs>408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Econ 645: Week 8</vt:lpstr>
      <vt:lpstr>Overview</vt:lpstr>
      <vt:lpstr>Limited Dependent Variables</vt:lpstr>
      <vt:lpstr>Limited Dependent Variables</vt:lpstr>
      <vt:lpstr>Limited Dependent Variables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Maximum Likelihood Estimator</vt:lpstr>
      <vt:lpstr>Binary Dependent Variables</vt:lpstr>
      <vt:lpstr>Binary Response Models</vt:lpstr>
      <vt:lpstr>Binary Response Models</vt:lpstr>
      <vt:lpstr>Binary Response Models</vt:lpstr>
      <vt:lpstr>Binary Response Models</vt:lpstr>
      <vt:lpstr>Logit Model</vt:lpstr>
      <vt:lpstr>Logit Transformation</vt:lpstr>
      <vt:lpstr>Logit Model</vt:lpstr>
      <vt:lpstr>Logit Model</vt:lpstr>
      <vt:lpstr>Probit Model</vt:lpstr>
      <vt:lpstr>Maximum Likelihood Estimator</vt:lpstr>
      <vt:lpstr>Maximum Likelihood Estimator</vt:lpstr>
      <vt:lpstr>Logit vs Probit</vt:lpstr>
      <vt:lpstr>Testing Restrictions</vt:lpstr>
      <vt:lpstr>Interpreting Logit and Probit</vt:lpstr>
      <vt:lpstr>Interpreting Logit and Probit</vt:lpstr>
      <vt:lpstr>Interpreting Logit and Probit</vt:lpstr>
      <vt:lpstr>Marginal Effects</vt:lpstr>
      <vt:lpstr>Marginal Effects at the Average</vt:lpstr>
      <vt:lpstr>Marginal Effects at the Average</vt:lpstr>
      <vt:lpstr>Average Marginal Effects</vt:lpstr>
      <vt:lpstr>Marginal Effects</vt:lpstr>
      <vt:lpstr>Goodness-of-Fit</vt:lpstr>
      <vt:lpstr>Further readings on Logit and Probit</vt:lpstr>
      <vt:lpstr>Nonnegative Dependent Variables</vt:lpstr>
      <vt:lpstr>Nonnegative Dependent Variables</vt:lpstr>
      <vt:lpstr>Tobit</vt:lpstr>
      <vt:lpstr>Tobit</vt:lpstr>
      <vt:lpstr>Tobit</vt:lpstr>
      <vt:lpstr>Tobit</vt:lpstr>
      <vt:lpstr>Tobit</vt:lpstr>
      <vt:lpstr>PowerPoint Presentation</vt:lpstr>
      <vt:lpstr>PowerPoint Presentation</vt:lpstr>
      <vt:lpstr>PowerPoint Presentation</vt:lpstr>
      <vt:lpstr>Interpreting Tobit</vt:lpstr>
      <vt:lpstr>Interpreting Tobit</vt:lpstr>
      <vt:lpstr>Interpreting Tobit</vt:lpstr>
      <vt:lpstr>Interpreting Tobit</vt:lpstr>
      <vt:lpstr>Next Week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8</dc:title>
  <dc:creator>Samuel Rowe</dc:creator>
  <cp:lastModifiedBy>Samuel Rowe</cp:lastModifiedBy>
  <cp:revision>33</cp:revision>
  <dcterms:created xsi:type="dcterms:W3CDTF">2023-08-30T23:19:22Z</dcterms:created>
  <dcterms:modified xsi:type="dcterms:W3CDTF">2024-04-15T22:31:48Z</dcterms:modified>
</cp:coreProperties>
</file>